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77" r:id="rId4"/>
    <p:sldId id="278" r:id="rId5"/>
    <p:sldId id="258" r:id="rId6"/>
    <p:sldId id="262" r:id="rId7"/>
    <p:sldId id="272" r:id="rId8"/>
    <p:sldId id="259" r:id="rId9"/>
    <p:sldId id="280" r:id="rId10"/>
    <p:sldId id="279" r:id="rId11"/>
    <p:sldId id="281" r:id="rId12"/>
    <p:sldId id="284" r:id="rId13"/>
    <p:sldId id="282" r:id="rId14"/>
    <p:sldId id="285" r:id="rId15"/>
    <p:sldId id="287" r:id="rId16"/>
    <p:sldId id="286" r:id="rId17"/>
    <p:sldId id="288" r:id="rId18"/>
    <p:sldId id="289" r:id="rId19"/>
    <p:sldId id="291" r:id="rId20"/>
    <p:sldId id="292" r:id="rId21"/>
    <p:sldId id="293" r:id="rId22"/>
    <p:sldId id="295" r:id="rId23"/>
    <p:sldId id="296" r:id="rId24"/>
    <p:sldId id="298" r:id="rId25"/>
    <p:sldId id="300" r:id="rId26"/>
    <p:sldId id="299" r:id="rId27"/>
    <p:sldId id="302" r:id="rId28"/>
    <p:sldId id="304" r:id="rId29"/>
    <p:sldId id="305" r:id="rId30"/>
    <p:sldId id="306" r:id="rId31"/>
    <p:sldId id="308" r:id="rId32"/>
    <p:sldId id="309" r:id="rId33"/>
    <p:sldId id="276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12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 that, in Kai’s work only offers an inspiration for parallel processing, did not offer a complete calibration method, because he did not offer the method to get Zw.</a:t>
            </a: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2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03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7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3" cy="109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285037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8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66732" y="273051"/>
            <a:ext cx="6815666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0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2389716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389716" y="5367337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1.emf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0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3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0.emf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9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1.emf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60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65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4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600" y="1075025"/>
            <a:ext cx="10972800" cy="185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9"/>
              <a:t>Simple Parallel Calibration and 3D Reconstruction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9"/>
              <a:t>in Real-Timefor RGB-D Cameras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647800" y="3771950"/>
            <a:ext cx="5554800" cy="251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Lau,  advisor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Hastings,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Cheung, 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				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  Sen Li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770546" y="4437224"/>
            <a:ext cx="10972800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Kai’s [1] : A Natural Parallel Reconstruction</a:t>
            </a:r>
          </a:p>
        </p:txBody>
      </p:sp>
      <p:sp>
        <p:nvSpPr>
          <p:cNvPr id="5" name="Shape 112"/>
          <p:cNvSpPr txBox="1">
            <a:spLocks/>
          </p:cNvSpPr>
          <p:nvPr/>
        </p:nvSpPr>
        <p:spPr>
          <a:xfrm>
            <a:off x="770546" y="6281000"/>
            <a:ext cx="6180966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Inspiration: find a way to get per-pixel </a:t>
            </a:r>
          </a:p>
        </p:txBody>
      </p:sp>
      <p:pic>
        <p:nvPicPr>
          <p:cNvPr id="6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96" y="5032685"/>
            <a:ext cx="29527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658" y="5255660"/>
            <a:ext cx="7334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796" y="5402451"/>
            <a:ext cx="733425" cy="342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3948"/>
              </p:ext>
            </p:extLst>
          </p:nvPr>
        </p:nvGraphicFramePr>
        <p:xfrm>
          <a:off x="6812834" y="6335750"/>
          <a:ext cx="474223" cy="37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6" imgW="530987" imgH="418747" progId="Equation.DSMT4">
                  <p:embed/>
                </p:oleObj>
              </mc:Choice>
              <mc:Fallback>
                <p:oleObj name="Equation" r:id="rId6" imgW="530987" imgH="418747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2834" y="6335750"/>
                        <a:ext cx="474223" cy="37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hape 108"/>
          <p:cNvSpPr txBox="1">
            <a:spLocks/>
          </p:cNvSpPr>
          <p:nvPr/>
        </p:nvSpPr>
        <p:spPr>
          <a:xfrm>
            <a:off x="787638" y="667856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Pinhole-Camera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7512" y="684948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(Reconstruction and Calibration)</a:t>
            </a:r>
          </a:p>
        </p:txBody>
      </p:sp>
      <p:pic>
        <p:nvPicPr>
          <p:cNvPr id="13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161" y="1357348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77614" y="1721315"/>
            <a:ext cx="15049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61"/>
          <p:cNvSpPr txBox="1">
            <a:spLocks noGrp="1"/>
          </p:cNvSpPr>
          <p:nvPr/>
        </p:nvSpPr>
        <p:spPr>
          <a:xfrm>
            <a:off x="6572626" y="1619473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Distortion Parameters: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5259" y="3419207"/>
            <a:ext cx="2307319" cy="422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7773" y="3896987"/>
            <a:ext cx="788821" cy="2461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3976" y="3349208"/>
            <a:ext cx="2913750" cy="942840"/>
          </a:xfrm>
          <a:prstGeom prst="rect">
            <a:avLst/>
          </a:prstGeom>
        </p:spPr>
      </p:pic>
      <p:sp>
        <p:nvSpPr>
          <p:cNvPr id="20" name="Shape 108"/>
          <p:cNvSpPr txBox="1">
            <a:spLocks/>
          </p:cNvSpPr>
          <p:nvPr/>
        </p:nvSpPr>
        <p:spPr>
          <a:xfrm>
            <a:off x="787637" y="2694824"/>
            <a:ext cx="8172957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Raw Camera Space 3D Reconstruction on GPU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4199" y="5129007"/>
            <a:ext cx="3538161" cy="8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0" y="957129"/>
            <a:ext cx="4409430" cy="5883779"/>
          </a:xfrm>
          <a:prstGeom prst="rect">
            <a:avLst/>
          </a:prstGeom>
        </p:spPr>
      </p:pic>
      <p:sp>
        <p:nvSpPr>
          <p:cNvPr id="5" name="Shape 107"/>
          <p:cNvSpPr txBox="1">
            <a:spLocks/>
          </p:cNvSpPr>
          <p:nvPr/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Rail Calibration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40" y="1196417"/>
            <a:ext cx="6483270" cy="54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4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Mount: camera and laser distance measurer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Want: 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NIR: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</a:t>
            </a:r>
          </a:p>
          <a:p>
            <a:pPr lvl="0" indent="-342900"/>
            <a:r>
              <a:rPr lang="en-US" dirty="0"/>
              <a:t>Bound:</a:t>
            </a:r>
          </a:p>
          <a:p>
            <a:pPr lvl="1" indent="-342900"/>
            <a:r>
              <a:rPr lang="en-US" sz="2400" dirty="0"/>
              <a:t>            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Distance Measurer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:  Uniform Round Dot Pattern</a:t>
            </a:r>
          </a:p>
          <a:p>
            <a:pPr lvl="0" indent="-342900"/>
            <a:r>
              <a:rPr lang="en-US" dirty="0"/>
              <a:t>Found (algorithms):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Points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Row, Col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 Extraction;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World Space Address Assignment;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Dense Transformation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48" y="1845818"/>
            <a:ext cx="3532027" cy="4713005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155230"/>
              </p:ext>
            </p:extLst>
          </p:nvPr>
        </p:nvGraphicFramePr>
        <p:xfrm>
          <a:off x="1824630" y="3594520"/>
          <a:ext cx="4413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5" imgW="440607" imgH="347486" progId="Equation.DSMT4">
                  <p:embed/>
                </p:oleObj>
              </mc:Choice>
              <mc:Fallback>
                <p:oleObj name="Equation" r:id="rId5" imgW="440607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4630" y="3594520"/>
                        <a:ext cx="44132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56040"/>
              </p:ext>
            </p:extLst>
          </p:nvPr>
        </p:nvGraphicFramePr>
        <p:xfrm>
          <a:off x="1432756" y="4051215"/>
          <a:ext cx="8588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7" imgW="858265" imgH="347486" progId="Equation.DSMT4">
                  <p:embed/>
                </p:oleObj>
              </mc:Choice>
              <mc:Fallback>
                <p:oleObj name="Equation" r:id="rId7" imgW="858265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2756" y="4051215"/>
                        <a:ext cx="8588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22615"/>
              </p:ext>
            </p:extLst>
          </p:nvPr>
        </p:nvGraphicFramePr>
        <p:xfrm>
          <a:off x="2291593" y="2238034"/>
          <a:ext cx="16271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9" imgW="1627914" imgH="364067" progId="Equation.DSMT4">
                  <p:embed/>
                </p:oleObj>
              </mc:Choice>
              <mc:Fallback>
                <p:oleObj name="Equation" r:id="rId9" imgW="1627914" imgH="36406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1593" y="2238034"/>
                        <a:ext cx="1627187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5129"/>
              </p:ext>
            </p:extLst>
          </p:nvPr>
        </p:nvGraphicFramePr>
        <p:xfrm>
          <a:off x="2265955" y="2567387"/>
          <a:ext cx="22050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11" imgW="2205152" imgH="409575" progId="Equation.DSMT4">
                  <p:embed/>
                </p:oleObj>
              </mc:Choice>
              <mc:Fallback>
                <p:oleObj name="Equation" r:id="rId11" imgW="2205152" imgH="4095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5955" y="2567387"/>
                        <a:ext cx="22050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40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612" y="955716"/>
            <a:ext cx="6845225" cy="515614"/>
          </a:xfrm>
          <a:prstGeom prst="rect">
            <a:avLst/>
          </a:prstGeom>
        </p:spPr>
      </p:pic>
      <p:sp>
        <p:nvSpPr>
          <p:cNvPr id="5" name="Shape 108"/>
          <p:cNvSpPr txBox="1">
            <a:spLocks/>
          </p:cNvSpPr>
          <p:nvPr/>
        </p:nvSpPr>
        <p:spPr>
          <a:xfrm>
            <a:off x="796184" y="806905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Gray-Scaling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936700" y="0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Calibration Points (</a:t>
            </a:r>
            <a:r>
              <a:rPr lang="en-US" i="1" dirty="0"/>
              <a:t>Row, Col</a:t>
            </a:r>
            <a:r>
              <a:rPr lang="en-US" dirty="0"/>
              <a:t>) Extraction;</a:t>
            </a:r>
          </a:p>
        </p:txBody>
      </p:sp>
      <p:sp>
        <p:nvSpPr>
          <p:cNvPr id="9" name="Shape 108"/>
          <p:cNvSpPr txBox="1">
            <a:spLocks/>
          </p:cNvSpPr>
          <p:nvPr/>
        </p:nvSpPr>
        <p:spPr>
          <a:xfrm>
            <a:off x="796184" y="1634143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Histogram Equalization</a:t>
            </a:r>
          </a:p>
        </p:txBody>
      </p:sp>
      <p:sp>
        <p:nvSpPr>
          <p:cNvPr id="10" name="Shape 108"/>
          <p:cNvSpPr txBox="1">
            <a:spLocks/>
          </p:cNvSpPr>
          <p:nvPr/>
        </p:nvSpPr>
        <p:spPr>
          <a:xfrm>
            <a:off x="796184" y="3232206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  <p:sp>
        <p:nvSpPr>
          <p:cNvPr id="11" name="Shape 108"/>
          <p:cNvSpPr txBox="1">
            <a:spLocks/>
          </p:cNvSpPr>
          <p:nvPr/>
        </p:nvSpPr>
        <p:spPr>
          <a:xfrm>
            <a:off x="796184" y="501162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479" y="2217512"/>
            <a:ext cx="3374979" cy="835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60" y="5609631"/>
            <a:ext cx="1000470" cy="1111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485" y="5669398"/>
            <a:ext cx="8055020" cy="73090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44012"/>
              </p:ext>
            </p:extLst>
          </p:nvPr>
        </p:nvGraphicFramePr>
        <p:xfrm>
          <a:off x="3939612" y="3798740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7" imgW="5719413" imgH="918633" progId="Equation.DSMT4">
                  <p:embed/>
                </p:oleObj>
              </mc:Choice>
              <mc:Fallback>
                <p:oleObj name="Equation" r:id="rId7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9612" y="3798740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0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" y="-17098"/>
            <a:ext cx="6088386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35" y="-8552"/>
            <a:ext cx="6056120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914398" y="4366865"/>
            <a:ext cx="3632429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Raw NIR Image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4366865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After </a:t>
            </a:r>
            <a:r>
              <a:rPr lang="en-US" sz="3600" dirty="0" err="1"/>
              <a:t>Historgram</a:t>
            </a:r>
            <a:r>
              <a:rPr lang="en-US" sz="3600" dirty="0"/>
              <a:t> Equalization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99" y="6044386"/>
            <a:ext cx="3184734" cy="78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" y="5194265"/>
            <a:ext cx="5596425" cy="682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" y="6163253"/>
            <a:ext cx="2778986" cy="6947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037" y="6022954"/>
            <a:ext cx="2049338" cy="933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013" y="5973917"/>
            <a:ext cx="1728825" cy="9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" y="1897154"/>
            <a:ext cx="605485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37" y="1905700"/>
            <a:ext cx="6045715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-1" y="626402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Historgram</a:t>
            </a:r>
            <a:r>
              <a:rPr lang="en-US" sz="3600" dirty="0"/>
              <a:t> Equalized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628111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endParaRPr lang="en-US" sz="3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379070"/>
              </p:ext>
            </p:extLst>
          </p:nvPr>
        </p:nvGraphicFramePr>
        <p:xfrm>
          <a:off x="6049108" y="797993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5" imgW="5719413" imgH="918633" progId="Equation.DSMT4">
                  <p:embed/>
                </p:oleObj>
              </mc:Choice>
              <mc:Fallback>
                <p:oleObj name="Equation" r:id="rId5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9108" y="797993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hape 108"/>
          <p:cNvSpPr txBox="1">
            <a:spLocks/>
          </p:cNvSpPr>
          <p:nvPr/>
        </p:nvSpPr>
        <p:spPr>
          <a:xfrm>
            <a:off x="914398" y="96284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</p:spTree>
    <p:extLst>
      <p:ext uri="{BB962C8B-B14F-4D97-AF65-F5344CB8AC3E}">
        <p14:creationId xmlns:p14="http://schemas.microsoft.com/office/powerpoint/2010/main" val="117702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8"/>
          <p:cNvSpPr txBox="1">
            <a:spLocks/>
          </p:cNvSpPr>
          <p:nvPr/>
        </p:nvSpPr>
        <p:spPr>
          <a:xfrm>
            <a:off x="437261" y="756207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4" y="1503866"/>
            <a:ext cx="1483001" cy="164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99" y="1932204"/>
            <a:ext cx="8718440" cy="791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09" y="3309840"/>
            <a:ext cx="7936194" cy="2040575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841454" y="5936949"/>
            <a:ext cx="1058160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!=0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Detect Valid  Flip Valid  Get Area + Bounding Box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8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2234"/>
            <a:ext cx="604571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37" y="1646673"/>
            <a:ext cx="604571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r>
              <a:rPr lang="en-US" sz="3600" dirty="0"/>
              <a:t> Image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161519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Dots’ Centers Extracted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593766" y="582286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Traverse and Extract on CPU</a:t>
            </a:r>
          </a:p>
        </p:txBody>
      </p:sp>
    </p:spTree>
    <p:extLst>
      <p:ext uri="{BB962C8B-B14F-4D97-AF65-F5344CB8AC3E}">
        <p14:creationId xmlns:p14="http://schemas.microsoft.com/office/powerpoint/2010/main" val="292712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5"/>
          <p:cNvSpPr txBox="1">
            <a:spLocks/>
          </p:cNvSpPr>
          <p:nvPr/>
        </p:nvSpPr>
        <p:spPr>
          <a:xfrm>
            <a:off x="919608" y="-94002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20" y="2735901"/>
            <a:ext cx="2381420" cy="1723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10" y="2753132"/>
            <a:ext cx="5423730" cy="1706454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0" y="810699"/>
            <a:ext cx="12106542" cy="19764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Travers every 4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Square-Shaped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and find best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8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which corresponds to the best-fit “Unit One” (228mm) in Image Space: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Get Linear Mapping matrix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Transform all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R, 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to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 Count (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valid points with integer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Find best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who generates the largest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0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11" y="5293504"/>
            <a:ext cx="2205380" cy="1525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162" y="5191085"/>
            <a:ext cx="3529292" cy="1730523"/>
          </a:xfrm>
          <a:prstGeom prst="rect">
            <a:avLst/>
          </a:prstGeom>
        </p:spPr>
      </p:pic>
      <p:sp>
        <p:nvSpPr>
          <p:cNvPr id="13" name="Shape 108"/>
          <p:cNvSpPr txBox="1">
            <a:spLocks/>
          </p:cNvSpPr>
          <p:nvPr/>
        </p:nvSpPr>
        <p:spPr>
          <a:xfrm>
            <a:off x="61244" y="4665448"/>
            <a:ext cx="8172957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Origin to the Center Dot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69170"/>
              </p:ext>
            </p:extLst>
          </p:nvPr>
        </p:nvGraphicFramePr>
        <p:xfrm>
          <a:off x="61244" y="5596834"/>
          <a:ext cx="2870277" cy="86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7" imgW="3212404" imgH="971197" progId="Equation.DSMT4">
                  <p:embed/>
                </p:oleObj>
              </mc:Choice>
              <mc:Fallback>
                <p:oleObj name="Equation" r:id="rId7" imgW="3212404" imgH="9711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244" y="5596834"/>
                        <a:ext cx="2870277" cy="867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61966"/>
              </p:ext>
            </p:extLst>
          </p:nvPr>
        </p:nvGraphicFramePr>
        <p:xfrm>
          <a:off x="6380369" y="5622472"/>
          <a:ext cx="1712907" cy="83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9" imgW="939600" imgH="457200" progId="Equation.DSMT4">
                  <p:embed/>
                </p:oleObj>
              </mc:Choice>
              <mc:Fallback>
                <p:oleObj name="Equation" r:id="rId9" imgW="939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80369" y="5622472"/>
                        <a:ext cx="1712907" cy="833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65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8127"/>
            <a:ext cx="6045715" cy="4236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2" y="1646673"/>
            <a:ext cx="512316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607559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Image Space Calibration Points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40985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Assigned World Space 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817059" y="589661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</p:spTree>
    <p:extLst>
      <p:ext uri="{BB962C8B-B14F-4D97-AF65-F5344CB8AC3E}">
        <p14:creationId xmlns:p14="http://schemas.microsoft.com/office/powerpoint/2010/main" val="173754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</a:rPr>
              <a:t>Introduction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Academic Background: 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Pinhole Camera Model (Camera calibration / 3D reconstruction)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Kai’s per-pixel 3D reconstruction on GPU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Natural GPU Calibration and Reconstruction Method: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system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procedures</a:t>
            </a:r>
          </a:p>
          <a:p>
            <a:pPr marR="0" lvl="1" algn="l" rtl="0">
              <a:spcBef>
                <a:spcPts val="64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Conclusion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782876" y="478564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Two Dimensional Polynomial Mapping</a:t>
            </a:r>
          </a:p>
        </p:txBody>
      </p:sp>
      <p:sp>
        <p:nvSpPr>
          <p:cNvPr id="5" name="Shape 108"/>
          <p:cNvSpPr txBox="1">
            <a:spLocks/>
          </p:cNvSpPr>
          <p:nvPr/>
        </p:nvSpPr>
        <p:spPr>
          <a:xfrm>
            <a:off x="343255" y="1521151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(First Order Perspective Transformation)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48" y="1544931"/>
            <a:ext cx="3890012" cy="1223905"/>
          </a:xfrm>
          <a:prstGeom prst="rect">
            <a:avLst/>
          </a:prstGeom>
        </p:spPr>
      </p:pic>
      <p:sp>
        <p:nvSpPr>
          <p:cNvPr id="7" name="Shape 108"/>
          <p:cNvSpPr txBox="1">
            <a:spLocks/>
          </p:cNvSpPr>
          <p:nvPr/>
        </p:nvSpPr>
        <p:spPr>
          <a:xfrm>
            <a:off x="343255" y="2652964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56" y="3185258"/>
            <a:ext cx="5251713" cy="955282"/>
          </a:xfrm>
          <a:prstGeom prst="rect">
            <a:avLst/>
          </a:prstGeom>
        </p:spPr>
      </p:pic>
      <p:sp>
        <p:nvSpPr>
          <p:cNvPr id="9" name="Shape 108"/>
          <p:cNvSpPr txBox="1">
            <a:spLocks/>
          </p:cNvSpPr>
          <p:nvPr/>
        </p:nvSpPr>
        <p:spPr>
          <a:xfrm>
            <a:off x="343255" y="4404860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21" y="4698850"/>
            <a:ext cx="7400656" cy="941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56" y="5907396"/>
            <a:ext cx="7451933" cy="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2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07693" cy="515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93" y="0"/>
            <a:ext cx="6184307" cy="517447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406029"/>
              </p:ext>
            </p:extLst>
          </p:nvPr>
        </p:nvGraphicFramePr>
        <p:xfrm>
          <a:off x="188007" y="5115900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15900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62991"/>
              </p:ext>
            </p:extLst>
          </p:nvPr>
        </p:nvGraphicFramePr>
        <p:xfrm>
          <a:off x="2439988" y="5590325"/>
          <a:ext cx="8321186" cy="51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7" imgW="3695400" imgH="228600" progId="Equation.DSMT4">
                  <p:embed/>
                </p:oleObj>
              </mc:Choice>
              <mc:Fallback>
                <p:oleObj name="Equation" r:id="rId7" imgW="369540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9988" y="5590325"/>
                        <a:ext cx="8321186" cy="51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33396"/>
              </p:ext>
            </p:extLst>
          </p:nvPr>
        </p:nvGraphicFramePr>
        <p:xfrm>
          <a:off x="2454275" y="6343650"/>
          <a:ext cx="97234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9" imgW="4317840" imgH="228600" progId="Equation.DSMT4">
                  <p:embed/>
                </p:oleObj>
              </mc:Choice>
              <mc:Fallback>
                <p:oleObj name="Equation" r:id="rId9" imgW="43178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4275" y="6343650"/>
                        <a:ext cx="972343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0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" y="0"/>
            <a:ext cx="6029180" cy="506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67" y="3870"/>
            <a:ext cx="6098849" cy="506163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570576"/>
              </p:ext>
            </p:extLst>
          </p:nvPr>
        </p:nvGraphicFramePr>
        <p:xfrm>
          <a:off x="188007" y="5132992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32992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0501"/>
              </p:ext>
            </p:extLst>
          </p:nvPr>
        </p:nvGraphicFramePr>
        <p:xfrm>
          <a:off x="3140075" y="5589588"/>
          <a:ext cx="69215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7" imgW="3073320" imgH="228600" progId="Equation.DSMT4">
                  <p:embed/>
                </p:oleObj>
              </mc:Choice>
              <mc:Fallback>
                <p:oleObj name="Equation" r:id="rId7" imgW="307332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0075" y="5589588"/>
                        <a:ext cx="69215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956311"/>
              </p:ext>
            </p:extLst>
          </p:nvPr>
        </p:nvGraphicFramePr>
        <p:xfrm>
          <a:off x="3140075" y="6343650"/>
          <a:ext cx="78374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9" imgW="3479760" imgH="228600" progId="Equation.DSMT4">
                  <p:embed/>
                </p:oleObj>
              </mc:Choice>
              <mc:Fallback>
                <p:oleObj name="Equation" r:id="rId9" imgW="34797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0075" y="6343650"/>
                        <a:ext cx="783748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977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57" y="0"/>
            <a:ext cx="835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28044"/>
            <a:ext cx="6002733" cy="511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37" y="1131915"/>
            <a:ext cx="6135029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Staggered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161519" y="639220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Unified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 from 1.165m to 2.565m, 25mm / frame</a:t>
            </a:r>
          </a:p>
        </p:txBody>
      </p:sp>
    </p:spTree>
    <p:extLst>
      <p:ext uri="{BB962C8B-B14F-4D97-AF65-F5344CB8AC3E}">
        <p14:creationId xmlns:p14="http://schemas.microsoft.com/office/powerpoint/2010/main" val="228992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49324"/>
            <a:ext cx="6002733" cy="5076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82" y="1131915"/>
            <a:ext cx="5555938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Frustum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315282" y="6413130"/>
            <a:ext cx="603048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/>
              <a:t>:  Pixels’ View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frames, generate Pixels’ Beam Equations</a:t>
            </a:r>
          </a:p>
        </p:txBody>
      </p:sp>
    </p:spTree>
    <p:extLst>
      <p:ext uri="{BB962C8B-B14F-4D97-AF65-F5344CB8AC3E}">
        <p14:creationId xmlns:p14="http://schemas.microsoft.com/office/powerpoint/2010/main" val="1519762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90856" y="72660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Per-Pixel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to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mapping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0"/>
            <a:ext cx="6443529" cy="5296985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7229743" y="1281539"/>
            <a:ext cx="3657600" cy="9190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l">
              <a:buSzPct val="25000"/>
            </a:pPr>
            <a:r>
              <a:rPr lang="en-US" sz="2800" dirty="0"/>
              <a:t>Data at pixel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(212, 256)</a:t>
            </a:r>
          </a:p>
          <a:p>
            <a:pPr algn="l">
              <a:buSzPct val="25000"/>
            </a:pPr>
            <a:r>
              <a:rPr lang="en-US" sz="2800" dirty="0"/>
              <a:t>from 32 frames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6719" y="6430046"/>
            <a:ext cx="316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/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/>
              <a:t> Polynomial Fit </a:t>
            </a:r>
          </a:p>
        </p:txBody>
      </p:sp>
      <p:pic>
        <p:nvPicPr>
          <p:cNvPr id="9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2667795"/>
            <a:ext cx="733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4282953"/>
            <a:ext cx="7334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7174218" y="3443762"/>
            <a:ext cx="3194812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37" y="5275738"/>
            <a:ext cx="4962257" cy="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Look-Up Table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30168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Size: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>
              <a:spcBef>
                <a:spcPts val="0"/>
              </a:spcBef>
            </a:pPr>
            <a:r>
              <a:rPr lang="en-US" dirty="0"/>
              <a:t>Data: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Pre-Process: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every frame)  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best-fit plane equation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pixels of worst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/>
            <a:r>
              <a:rPr lang="en-US" dirty="0"/>
              <a:t>Mappings:</a:t>
            </a:r>
          </a:p>
          <a:p>
            <a:pPr marL="40005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Fragment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 per-pixel linear mappings, 6 parameters</a:t>
            </a:r>
          </a:p>
          <a:p>
            <a:pPr lvl="0" indent="-342900"/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08603"/>
              </p:ext>
            </p:extLst>
          </p:nvPr>
        </p:nvGraphicFramePr>
        <p:xfrm>
          <a:off x="2123985" y="1771661"/>
          <a:ext cx="1803589" cy="429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4" imgW="799920" imgH="190440" progId="Equation.DSMT4">
                  <p:embed/>
                </p:oleObj>
              </mc:Choice>
              <mc:Fallback>
                <p:oleObj name="Equation" r:id="rId4" imgW="799920" imgH="1904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3985" y="1771661"/>
                        <a:ext cx="1803589" cy="429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8322"/>
              </p:ext>
            </p:extLst>
          </p:nvPr>
        </p:nvGraphicFramePr>
        <p:xfrm>
          <a:off x="5539797" y="2716613"/>
          <a:ext cx="28082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9797" y="2716613"/>
                        <a:ext cx="28082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87" y="4822662"/>
            <a:ext cx="4597676" cy="1156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988" y="6096135"/>
            <a:ext cx="4597675" cy="4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4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956898"/>
            <a:ext cx="6002733" cy="2760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52" y="1982535"/>
            <a:ext cx="5977764" cy="2760783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81368" y="4743318"/>
            <a:ext cx="5861101" cy="21146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Raw Pin-Hole Reconstructions</a:t>
            </a:r>
          </a:p>
          <a:p>
            <a:pPr>
              <a:buSzPct val="25000"/>
            </a:pPr>
            <a:r>
              <a:rPr lang="en-US" sz="2000" dirty="0"/>
              <a:t>Transformed </a:t>
            </a:r>
          </a:p>
          <a:p>
            <a:pPr>
              <a:buSzPct val="25000"/>
            </a:pPr>
            <a:r>
              <a:rPr lang="en-US" sz="2000" dirty="0"/>
              <a:t>into World Space</a:t>
            </a:r>
          </a:p>
          <a:p>
            <a:pPr>
              <a:buSzPct val="25000"/>
            </a:pPr>
            <a:r>
              <a:rPr lang="en-US" sz="2000" dirty="0"/>
              <a:t>By</a:t>
            </a:r>
          </a:p>
          <a:p>
            <a:pPr>
              <a:buSzPct val="25000"/>
            </a:pPr>
            <a:r>
              <a:rPr lang="en-US" sz="2000" dirty="0"/>
              <a:t>Best-Fit </a:t>
            </a:r>
            <a:r>
              <a:rPr lang="en-US" sz="2000" i="1" dirty="0"/>
              <a:t>Rotation</a:t>
            </a:r>
            <a:r>
              <a:rPr lang="en-US" sz="2000" dirty="0"/>
              <a:t> and </a:t>
            </a:r>
            <a:r>
              <a:rPr lang="en-US" sz="2000" i="1" dirty="0"/>
              <a:t>Translation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688923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Depth Distortion Correction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30899" y="4743318"/>
            <a:ext cx="5861101" cy="8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 LUT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436646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37" y="-1"/>
            <a:ext cx="3691784" cy="687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09" y="0"/>
            <a:ext cx="3959221" cy="685800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71580" y="5870960"/>
            <a:ext cx="1908232" cy="11109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</a:t>
            </a:r>
          </a:p>
          <a:p>
            <a:pPr>
              <a:buSzPct val="25000"/>
            </a:pPr>
            <a:r>
              <a:rPr lang="en-US" sz="2800" dirty="0"/>
              <a:t>Calibration</a:t>
            </a:r>
            <a:endParaRPr lang="en-US" sz="2000" dirty="0"/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10511326" y="6392253"/>
            <a:ext cx="1776951" cy="3888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3799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96" y="1561923"/>
            <a:ext cx="8159874" cy="4240565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575734" y="26334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Object Segmentation in </a:t>
            </a:r>
            <a:r>
              <a:rPr lang="en-US" dirty="0" err="1"/>
              <a:t>KinectFusion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4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39"/>
            <a:ext cx="5973510" cy="4890495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1012862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 Calibration</a:t>
            </a:r>
            <a:endParaRPr lang="en-US" sz="2000" i="1" dirty="0"/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162370" y="-70299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Lens Distortion Correction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79" y="871440"/>
            <a:ext cx="6135890" cy="4919480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7687125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4726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2868" y="1271187"/>
            <a:ext cx="10972800" cy="5454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Rail System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frames of data, dense calibration points, per-pixel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</a:t>
            </a:r>
            <a:endParaRPr lang="en-US" sz="2000" dirty="0"/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Data Collection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Per-Frame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laser distance measurer ;</a:t>
            </a:r>
            <a:endParaRPr lang="en-US" sz="2400" dirty="0"/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calibration points’ extraction ;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Histogram Equalization, Adaptive Thresholding, Round Dots’ Tracking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world space coordinates to calibration points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two-dimensional fourth order polynomial mapping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dense undistorted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Pre-Process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Unify staggered frames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noise pixels</a:t>
            </a:r>
          </a:p>
          <a:p>
            <a:pPr indent="-342900">
              <a:spcBef>
                <a:spcPts val="0"/>
              </a:spcBef>
            </a:pPr>
            <a:r>
              <a:rPr lang="en-US" sz="2800" dirty="0"/>
              <a:t>Generate LUT: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/>
            <a:r>
              <a:rPr lang="en-US" sz="2800" dirty="0"/>
              <a:t>3D Reconstruction: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03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Future Works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515596" y="1822391"/>
            <a:ext cx="10972800" cy="4159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Hard 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rail: singular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mapping to segmented mapping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Size and Distribution: based on resolution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pattern to 3D pattern: in case NIR streams cannot be used, 3D pattern for depth streams analysis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module on rail: to substitute laser distance measure, such that it is possible to input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 frames automatically.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Software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DIP techniques 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polynomial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mapping.</a:t>
            </a:r>
          </a:p>
        </p:txBody>
      </p:sp>
    </p:spTree>
    <p:extLst>
      <p:ext uri="{BB962C8B-B14F-4D97-AF65-F5344CB8AC3E}">
        <p14:creationId xmlns:p14="http://schemas.microsoft.com/office/powerpoint/2010/main" val="322817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85750" y="202723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5"/>
          <p:cNvSpPr txBox="1">
            <a:spLocks/>
          </p:cNvSpPr>
          <p:nvPr/>
        </p:nvSpPr>
        <p:spPr>
          <a:xfrm>
            <a:off x="600010" y="-359739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Raw Camera Space 3D Reconstruction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" y="586399"/>
            <a:ext cx="6733333" cy="5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16" y="586399"/>
            <a:ext cx="3461048" cy="5508219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1923329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lens Distortion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8119030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Depth Distortion</a:t>
            </a:r>
          </a:p>
        </p:txBody>
      </p:sp>
    </p:spTree>
    <p:extLst>
      <p:ext uri="{BB962C8B-B14F-4D97-AF65-F5344CB8AC3E}">
        <p14:creationId xmlns:p14="http://schemas.microsoft.com/office/powerpoint/2010/main" val="249697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100" y="1417649"/>
            <a:ext cx="10972800" cy="55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-US" dirty="0"/>
              <a:t>Goal:   given a RGB-D camera,  show undistorted 3D       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               reconstruction with color (RGB) on GPU </a:t>
            </a:r>
          </a:p>
          <a:p>
            <a:pPr lvl="0">
              <a:spcBef>
                <a:spcPts val="0"/>
              </a:spcBef>
              <a:buSzPct val="100000"/>
            </a:pPr>
            <a:r>
              <a:rPr lang="en-US" dirty="0"/>
              <a:t>Camera: KinectV2 </a:t>
            </a:r>
          </a:p>
          <a:p>
            <a:pPr lvl="0" rtl="0">
              <a:spcBef>
                <a:spcPts val="0"/>
              </a:spcBef>
              <a:buSzPct val="100000"/>
            </a:pPr>
            <a:r>
              <a:rPr lang="en-US" dirty="0"/>
              <a:t>Streams: 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en-US" dirty="0"/>
              <a:t>   Depth, </a:t>
            </a:r>
            <a:r>
              <a:rPr lang="en-US" dirty="0" err="1"/>
              <a:t>NearIR</a:t>
            </a:r>
            <a:r>
              <a:rPr lang="en-US" dirty="0"/>
              <a:t>: 424 * 512 ;     RGB : 1080 * 1920</a:t>
            </a:r>
          </a:p>
          <a:p>
            <a:pPr lvl="0" rtl="0">
              <a:spcBef>
                <a:spcPts val="0"/>
              </a:spcBef>
            </a:pPr>
            <a:r>
              <a:rPr lang="en-US" dirty="0"/>
              <a:t>Plan: </a:t>
            </a:r>
          </a:p>
          <a:p>
            <a:pPr lvl="1" rtl="0">
              <a:spcBef>
                <a:spcPts val="0"/>
              </a:spcBef>
            </a:pPr>
            <a:r>
              <a:rPr lang="en-US" dirty="0"/>
              <a:t>determine best-fit calibration system</a:t>
            </a:r>
          </a:p>
          <a:p>
            <a:pPr lvl="1" rtl="0">
              <a:spcBef>
                <a:spcPts val="0"/>
              </a:spcBef>
            </a:pPr>
            <a:r>
              <a:rPr lang="en-US" dirty="0"/>
              <a:t>choose corresponding parallel (on GPU) calibration method</a:t>
            </a:r>
          </a:p>
          <a:p>
            <a:pPr lvl="1" rtl="0">
              <a:spcBef>
                <a:spcPts val="0"/>
              </a:spcBef>
            </a:pPr>
            <a:r>
              <a:rPr lang="en-US" dirty="0"/>
              <a:t>build models in demand</a:t>
            </a:r>
          </a:p>
          <a:p>
            <a:pPr lvl="1" rtl="0">
              <a:spcBef>
                <a:spcPts val="0"/>
              </a:spcBef>
            </a:pPr>
            <a:r>
              <a:rPr lang="en-US" dirty="0"/>
              <a:t>calibrate and reconstruct</a:t>
            </a:r>
          </a:p>
          <a:p>
            <a:pPr marL="914400" lvl="0" indent="3873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898" y="1045802"/>
            <a:ext cx="6284869" cy="56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95525" y="-152400"/>
            <a:ext cx="11777700" cy="67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From Camera Space to Image Space with Lens Distortions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25" y="701799"/>
            <a:ext cx="10732912" cy="60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Academic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62000" y="881503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980000"/>
                </a:solidFill>
              </a:rPr>
              <a:t>Pinhole-Camera Model</a:t>
            </a:r>
            <a:endParaRPr sz="28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937" y="1467511"/>
            <a:ext cx="91725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631874" y="898595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(Reconstruction and Calibration)</a:t>
            </a:r>
          </a:p>
        </p:txBody>
      </p:sp>
      <p:pic>
        <p:nvPicPr>
          <p:cNvPr id="19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802" y="3395135"/>
            <a:ext cx="16668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88"/>
          <p:cNvSpPr txBox="1">
            <a:spLocks noGrp="1"/>
          </p:cNvSpPr>
          <p:nvPr/>
        </p:nvSpPr>
        <p:spPr>
          <a:xfrm>
            <a:off x="311899" y="3643905"/>
            <a:ext cx="20670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Intrinsic Matrix</a:t>
            </a:r>
          </a:p>
        </p:txBody>
      </p:sp>
      <p:sp>
        <p:nvSpPr>
          <p:cNvPr id="21" name="Shape 189"/>
          <p:cNvSpPr txBox="1">
            <a:spLocks noGrp="1"/>
          </p:cNvSpPr>
          <p:nvPr/>
        </p:nvSpPr>
        <p:spPr>
          <a:xfrm>
            <a:off x="301620" y="4600180"/>
            <a:ext cx="22713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Extrinsic Matrix</a:t>
            </a:r>
          </a:p>
        </p:txBody>
      </p:sp>
      <p:pic>
        <p:nvPicPr>
          <p:cNvPr id="22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320" y="4600180"/>
            <a:ext cx="11811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86"/>
          <p:cNvSpPr txBox="1">
            <a:spLocks noGrp="1"/>
          </p:cNvSpPr>
          <p:nvPr/>
        </p:nvSpPr>
        <p:spPr>
          <a:xfrm>
            <a:off x="301022" y="5345648"/>
            <a:ext cx="31857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Pinhole Camera Matrix :</a:t>
            </a:r>
          </a:p>
        </p:txBody>
      </p:sp>
      <p:pic>
        <p:nvPicPr>
          <p:cNvPr id="25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17" y="5773129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457" y="4159329"/>
            <a:ext cx="50958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0880" y="5468329"/>
            <a:ext cx="15049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61"/>
          <p:cNvSpPr txBox="1">
            <a:spLocks noGrp="1"/>
          </p:cNvSpPr>
          <p:nvPr/>
        </p:nvSpPr>
        <p:spPr>
          <a:xfrm>
            <a:off x="6487168" y="5383579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Distortion Parameters: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600010" y="-359739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Raw Camera Space 3D Reconstruction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1" y="4769949"/>
            <a:ext cx="2307319" cy="42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85" y="5247729"/>
            <a:ext cx="788821" cy="246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46" y="632390"/>
            <a:ext cx="5862415" cy="3462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873" y="607286"/>
            <a:ext cx="4605947" cy="3495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009" y="4414846"/>
            <a:ext cx="4535738" cy="121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023" y="2573640"/>
            <a:ext cx="3690750" cy="171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20" y="5777692"/>
            <a:ext cx="2913750" cy="9428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570" y="5643000"/>
            <a:ext cx="3205125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701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664</Words>
  <Application>Microsoft Office PowerPoint</Application>
  <PresentationFormat>Widescreen</PresentationFormat>
  <Paragraphs>158</Paragraphs>
  <Slides>33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主题1</vt:lpstr>
      <vt:lpstr>Equation</vt:lpstr>
      <vt:lpstr>MathType 6.0 Equation</vt:lpstr>
      <vt:lpstr>Simple Parallel Calibration and 3D Reconstruction in Real-Timefor RGB-D Cameras</vt:lpstr>
      <vt:lpstr>Outline</vt:lpstr>
      <vt:lpstr>PowerPoint Presentation</vt:lpstr>
      <vt:lpstr>PowerPoint Presentation</vt:lpstr>
      <vt:lpstr>Introduction</vt:lpstr>
      <vt:lpstr>PowerPoint Presentation</vt:lpstr>
      <vt:lpstr>PowerPoint Presentation</vt:lpstr>
      <vt:lpstr>Academic Background</vt:lpstr>
      <vt:lpstr>PowerPoint Presentation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Look-Up Table</vt:lpstr>
      <vt:lpstr>PowerPoint Presentation</vt:lpstr>
      <vt:lpstr>PowerPoint Presentation</vt:lpstr>
      <vt:lpstr>PowerPoint Presentation</vt:lpstr>
      <vt:lpstr>Conclusion </vt:lpstr>
      <vt:lpstr>Future Works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Parallel Calibration and 3D Reconstruction in Real-Timefor RGB-D Cameras</dc:title>
  <dc:creator>Sen Li</dc:creator>
  <cp:lastModifiedBy>Sen Li</cp:lastModifiedBy>
  <cp:revision>60</cp:revision>
  <dcterms:modified xsi:type="dcterms:W3CDTF">2016-09-28T17:11:31Z</dcterms:modified>
</cp:coreProperties>
</file>